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403" r:id="rId2"/>
    <p:sldId id="3405" r:id="rId3"/>
    <p:sldId id="3404" r:id="rId4"/>
    <p:sldId id="3406" r:id="rId5"/>
    <p:sldId id="3541" r:id="rId6"/>
    <p:sldId id="3407" r:id="rId7"/>
    <p:sldId id="3460" r:id="rId8"/>
    <p:sldId id="3458" r:id="rId9"/>
    <p:sldId id="3459" r:id="rId10"/>
    <p:sldId id="3530" r:id="rId11"/>
    <p:sldId id="3462" r:id="rId12"/>
    <p:sldId id="3565" r:id="rId13"/>
    <p:sldId id="3566" r:id="rId14"/>
    <p:sldId id="34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6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2586E-B5EE-426D-B6E3-7AA253A2551F}"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35A478-76CC-4B67-8905-0AB298DAA255}" type="slidenum">
              <a:rPr lang="en-US" smtClean="0"/>
              <a:t>‹#›</a:t>
            </a:fld>
            <a:endParaRPr lang="en-US"/>
          </a:p>
        </p:txBody>
      </p:sp>
    </p:spTree>
    <p:extLst>
      <p:ext uri="{BB962C8B-B14F-4D97-AF65-F5344CB8AC3E}">
        <p14:creationId xmlns:p14="http://schemas.microsoft.com/office/powerpoint/2010/main" val="660285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538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12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324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220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42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94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45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14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40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9541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14518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58582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15367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6414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738913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4049470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78924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838930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58423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70683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154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631576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32104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76987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1925779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18212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134648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40637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136835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673329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419943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1926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02509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497956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859149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20533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575485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87360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286192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915031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665955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949440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32947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205604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02760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91681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3718561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1575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2187909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292479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47485"/>
            <a:ext cx="10885854" cy="2057397"/>
          </a:xfrm>
        </p:spPr>
        <p:txBody>
          <a:bodyPr/>
          <a:lstStyle/>
          <a:p>
            <a:r>
              <a:rPr lang="en-US" sz="4800" cap="none">
                <a:latin typeface="Oswald"/>
                <a:ea typeface="Noto Serif"/>
                <a:cs typeface="Noto Serif"/>
              </a:rPr>
              <a:t>Student Adds Schools to FAFSA</a:t>
            </a:r>
            <a:r>
              <a:rPr lang="en-US" sz="4800" cap="none" baseline="30000">
                <a:latin typeface="Oswald"/>
                <a:ea typeface="Noto Serif"/>
                <a:cs typeface="Noto Serif"/>
              </a:rPr>
              <a:t>®</a:t>
            </a:r>
            <a:r>
              <a:rPr lang="en-US" sz="4800" cap="none">
                <a:latin typeface="Oswald"/>
                <a:ea typeface="Noto Serif"/>
                <a:cs typeface="Noto Serif"/>
              </a:rPr>
              <a:t> Form</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706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Review Selected Schools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56517" y="1727627"/>
            <a:ext cx="4432318"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The student can view which new college(s), career school(s), and/or trade school(s) they’ve selected. When the student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Continue,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 the updates to the "Selected Colleges and Career Schools" section will be complete, and the student can proceed to the review changes page.</a:t>
            </a:r>
            <a:endParaRPr kumimoji="0" lang="en-US" sz="1600" b="0" i="0" u="none" strike="noStrike" kern="1200" cap="none" spc="0" normalizeH="0" baseline="0" noProof="0">
              <a:ln>
                <a:noFill/>
              </a:ln>
              <a:solidFill>
                <a:srgbClr val="191918"/>
              </a:solidFill>
              <a:effectLst/>
              <a:highlight>
                <a:srgbClr val="FFFF00"/>
              </a:highligh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elected Colleges and Career Schools” section. A list of the schools selected by the student is displayed. The student can select “Remove” or “View Information” hyperlinks for each school. After reviewing, the student can select “Continue.”">
            <a:extLst>
              <a:ext uri="{FF2B5EF4-FFF2-40B4-BE49-F238E27FC236}">
                <a16:creationId xmlns:a16="http://schemas.microsoft.com/office/drawing/2014/main" id="{B33E4435-5E40-4066-A79F-44E2773ED0F5}"/>
              </a:ext>
            </a:extLst>
          </p:cNvPr>
          <p:cNvPicPr>
            <a:picLocks noChangeAspect="1"/>
          </p:cNvPicPr>
          <p:nvPr/>
        </p:nvPicPr>
        <p:blipFill>
          <a:blip r:embed="rId3"/>
          <a:stretch>
            <a:fillRect/>
          </a:stretch>
        </p:blipFill>
        <p:spPr>
          <a:xfrm>
            <a:off x="5458630" y="1453943"/>
            <a:ext cx="5225935" cy="4939843"/>
          </a:xfrm>
          <a:prstGeom prst="rect">
            <a:avLst/>
          </a:prstGeom>
          <a:ln>
            <a:solidFill>
              <a:srgbClr val="0070C0"/>
            </a:solidFill>
          </a:ln>
        </p:spPr>
      </p:pic>
    </p:spTree>
    <p:extLst>
      <p:ext uri="{BB962C8B-B14F-4D97-AF65-F5344CB8AC3E}">
        <p14:creationId xmlns:p14="http://schemas.microsoft.com/office/powerpoint/2010/main" val="397011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Review Changes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2" y="1726647"/>
            <a:ext cx="5133549"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The review page displays the school(s) that the student has added and/or removed.</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If the student needs to make additional updates to the rest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they can select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Make More Changes.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In this scenario, the student is ready to submit the correction and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Continue.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review page. The “Colleges” section is expanded and displayed. Each school the student made a change to is listed with the change made of “Added to form” or “Removed From Form” listed beside each school. Buttons allow the student to “Make More Changes” or “Continue.”">
            <a:extLst>
              <a:ext uri="{FF2B5EF4-FFF2-40B4-BE49-F238E27FC236}">
                <a16:creationId xmlns:a16="http://schemas.microsoft.com/office/drawing/2014/main" id="{FF267EDA-993B-A872-9C42-E01597ACBC16}"/>
              </a:ext>
            </a:extLst>
          </p:cNvPr>
          <p:cNvPicPr>
            <a:picLocks noChangeAspect="1"/>
          </p:cNvPicPr>
          <p:nvPr/>
        </p:nvPicPr>
        <p:blipFill>
          <a:blip r:embed="rId3"/>
          <a:stretch>
            <a:fillRect/>
          </a:stretch>
        </p:blipFill>
        <p:spPr>
          <a:xfrm>
            <a:off x="6018074" y="1453943"/>
            <a:ext cx="5717716" cy="4411007"/>
          </a:xfrm>
          <a:prstGeom prst="rect">
            <a:avLst/>
          </a:prstGeom>
          <a:ln>
            <a:solidFill>
              <a:schemeClr val="accent1"/>
            </a:solidFill>
          </a:ln>
        </p:spPr>
      </p:pic>
    </p:spTree>
    <p:extLst>
      <p:ext uri="{BB962C8B-B14F-4D97-AF65-F5344CB8AC3E}">
        <p14:creationId xmlns:p14="http://schemas.microsoft.com/office/powerpoint/2010/main" val="4257387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7832" y="5349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Sign and Submit Changes to the FAFSA</a:t>
            </a:r>
            <a:r>
              <a:rPr lang="en-US" altLang="en-US" sz="3600" cap="none" spc="0" baseline="30000">
                <a:latin typeface="Oswald"/>
              </a:rPr>
              <a:t>®</a:t>
            </a:r>
            <a:r>
              <a:rPr lang="en-US" altLang="en-US" sz="3600" cap="none" spc="0">
                <a:latin typeface="Oswald"/>
              </a:rPr>
              <a:t> Form </a:t>
            </a:r>
            <a:endParaRPr lang="en-US" sz="2400"/>
          </a:p>
        </p:txBody>
      </p:sp>
      <p:sp>
        <p:nvSpPr>
          <p:cNvPr id="3" name="TextBox 2">
            <a:extLst>
              <a:ext uri="{FF2B5EF4-FFF2-40B4-BE49-F238E27FC236}">
                <a16:creationId xmlns:a16="http://schemas.microsoft.com/office/drawing/2014/main" id="{71E5A73A-629E-2880-D374-F4034691DC8E}"/>
              </a:ext>
            </a:extLst>
          </p:cNvPr>
          <p:cNvSpPr txBox="1"/>
          <p:nvPr/>
        </p:nvSpPr>
        <p:spPr>
          <a:xfrm>
            <a:off x="695244" y="1718685"/>
            <a:ext cx="44609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On this page, the student reviews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what they’ll agree to by digitally signing the form.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ignature page. The student is instructed to review the terms and conditions they will be agreeing to by signing the FAFSA form.">
            <a:extLst>
              <a:ext uri="{FF2B5EF4-FFF2-40B4-BE49-F238E27FC236}">
                <a16:creationId xmlns:a16="http://schemas.microsoft.com/office/drawing/2014/main" id="{1FD2D932-7E23-A958-2F41-FA901234F79B}"/>
              </a:ext>
            </a:extLst>
          </p:cNvPr>
          <p:cNvPicPr>
            <a:picLocks noChangeAspect="1"/>
          </p:cNvPicPr>
          <p:nvPr/>
        </p:nvPicPr>
        <p:blipFill>
          <a:blip r:embed="rId3"/>
          <a:stretch>
            <a:fillRect/>
          </a:stretch>
        </p:blipFill>
        <p:spPr>
          <a:xfrm>
            <a:off x="5507821" y="1715134"/>
            <a:ext cx="5117109" cy="4321923"/>
          </a:xfrm>
          <a:prstGeom prst="rect">
            <a:avLst/>
          </a:prstGeom>
          <a:ln>
            <a:solidFill>
              <a:srgbClr val="0070C0"/>
            </a:solidFill>
          </a:ln>
        </p:spPr>
      </p:pic>
    </p:spTree>
    <p:extLst>
      <p:ext uri="{BB962C8B-B14F-4D97-AF65-F5344CB8AC3E}">
        <p14:creationId xmlns:p14="http://schemas.microsoft.com/office/powerpoint/2010/main" val="2569302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157162"/>
            <a:ext cx="953854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Sign and Submit Changes to the FAFSA</a:t>
            </a:r>
            <a:r>
              <a:rPr lang="en-US" altLang="en-US" sz="3600" cap="none" spc="0" baseline="30000">
                <a:latin typeface="Oswald"/>
              </a:rPr>
              <a:t>®</a:t>
            </a:r>
            <a:r>
              <a:rPr lang="en-US" altLang="en-US" sz="3600" cap="none" spc="0">
                <a:latin typeface="Oswald"/>
              </a:rPr>
              <a:t> Form (Continued)</a:t>
            </a:r>
            <a:endParaRPr lang="en-US" sz="2400"/>
          </a:p>
        </p:txBody>
      </p:sp>
      <p:sp>
        <p:nvSpPr>
          <p:cNvPr id="2" name="TextBox 1">
            <a:extLst>
              <a:ext uri="{FF2B5EF4-FFF2-40B4-BE49-F238E27FC236}">
                <a16:creationId xmlns:a16="http://schemas.microsoft.com/office/drawing/2014/main" id="{58EE76FC-9E2E-9900-5D34-28D9EB9CFA5E}"/>
              </a:ext>
            </a:extLst>
          </p:cNvPr>
          <p:cNvSpPr txBox="1"/>
          <p:nvPr/>
        </p:nvSpPr>
        <p:spPr>
          <a:xfrm>
            <a:off x="668709" y="1686612"/>
            <a:ext cx="3647179" cy="29495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Arial"/>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a:ea typeface="Calibri"/>
                <a:cs typeface="Arial"/>
              </a:rPr>
              <a:t>®</a:t>
            </a:r>
            <a:r>
              <a:rPr kumimoji="0" lang="en-US" sz="1800" b="0" i="0" u="none" strike="noStrike" kern="1200" cap="none" spc="0" normalizeH="0" baseline="0" noProof="0">
                <a:ln>
                  <a:noFill/>
                </a:ln>
                <a:solidFill>
                  <a:srgbClr val="191918"/>
                </a:solidFill>
                <a:effectLst/>
                <a:uLnTx/>
                <a:uFillTx/>
                <a:latin typeface="Arial"/>
                <a:ea typeface="Calibri"/>
                <a:cs typeface="Arial"/>
              </a:rPr>
              <a:t> form and digitally signing, the student can resubmit their section of the FAFSA form.</a:t>
            </a:r>
            <a:endParaRPr kumimoji="0" lang="en-US" sz="1800" b="0" i="0" u="none" strike="noStrike" kern="1200" cap="none" spc="0" normalizeH="0" baseline="0" noProof="0">
              <a:ln>
                <a:noFill/>
              </a:ln>
              <a:solidFill>
                <a:srgbClr val="191918"/>
              </a:solidFill>
              <a:effectLst/>
              <a:uLnTx/>
              <a:uFillTx/>
              <a:latin typeface="Arial"/>
              <a:ea typeface="+mn-ea"/>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C0C220C0-45DB-0F6A-EB53-192B4EF625A6}"/>
              </a:ext>
            </a:extLst>
          </p:cNvPr>
          <p:cNvPicPr>
            <a:picLocks noChangeAspect="1"/>
          </p:cNvPicPr>
          <p:nvPr/>
        </p:nvPicPr>
        <p:blipFill>
          <a:blip r:embed="rId3"/>
          <a:stretch>
            <a:fillRect/>
          </a:stretch>
        </p:blipFill>
        <p:spPr>
          <a:xfrm>
            <a:off x="5061098" y="1589109"/>
            <a:ext cx="4811828" cy="4911926"/>
          </a:xfrm>
          <a:prstGeom prst="rect">
            <a:avLst/>
          </a:prstGeom>
          <a:ln>
            <a:solidFill>
              <a:srgbClr val="0070C0"/>
            </a:solidFill>
          </a:ln>
        </p:spPr>
      </p:pic>
    </p:spTree>
    <p:extLst>
      <p:ext uri="{BB962C8B-B14F-4D97-AF65-F5344CB8AC3E}">
        <p14:creationId xmlns:p14="http://schemas.microsoft.com/office/powerpoint/2010/main" val="2795291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1" y="1714500"/>
            <a:ext cx="485807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After the student has submitted the correction, they are presented with the confirmation page. This page displays information for the student about next steps, including tracking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and correction. </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correction confirmation page, informing the student that the changes to their FAFSA form have been submitted. On this page, the student is provided with their completion date, their date release number, and an estimation of their Student Aid Index. Below that, the student is informed that they may be eligible for a Federal Pell Grant. The page also informs the student of next steps. This includes checking for an email confirmation, tracking the status of the FAFSA form, and expecting direct communication from their school(s). Below that, the student is reminded that they can track and manage their FAFSA form and contributors by selecting the “View Status” button.">
            <a:extLst>
              <a:ext uri="{FF2B5EF4-FFF2-40B4-BE49-F238E27FC236}">
                <a16:creationId xmlns:a16="http://schemas.microsoft.com/office/drawing/2014/main" id="{12E59AC3-026C-2D5C-EDBA-FA584EBA5193}"/>
              </a:ext>
            </a:extLst>
          </p:cNvPr>
          <p:cNvPicPr>
            <a:picLocks noChangeAspect="1"/>
          </p:cNvPicPr>
          <p:nvPr/>
        </p:nvPicPr>
        <p:blipFill>
          <a:blip r:embed="rId3"/>
          <a:stretch>
            <a:fillRect/>
          </a:stretch>
        </p:blipFill>
        <p:spPr>
          <a:xfrm>
            <a:off x="6096000" y="1311402"/>
            <a:ext cx="5044067" cy="4989830"/>
          </a:xfrm>
          <a:prstGeom prst="rect">
            <a:avLst/>
          </a:prstGeom>
          <a:ln>
            <a:solidFill>
              <a:schemeClr val="accent1"/>
            </a:solidFill>
          </a:ln>
        </p:spPr>
      </p:pic>
    </p:spTree>
    <p:extLst>
      <p:ext uri="{BB962C8B-B14F-4D97-AF65-F5344CB8AC3E}">
        <p14:creationId xmlns:p14="http://schemas.microsoft.com/office/powerpoint/2010/main" val="56889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2"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Add Schools: Log-in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3" y="1716430"/>
            <a:ext cx="3968035"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To access an existing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the student must have a StudentAid.gov account username and password.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3173DF6A-696E-60C0-F5B4-C072DD9F0C83}"/>
              </a:ext>
            </a:extLst>
          </p:cNvPr>
          <p:cNvPicPr>
            <a:picLocks noChangeAspect="1"/>
          </p:cNvPicPr>
          <p:nvPr/>
        </p:nvPicPr>
        <p:blipFill>
          <a:blip r:embed="rId3"/>
          <a:stretch>
            <a:fillRect/>
          </a:stretch>
        </p:blipFill>
        <p:spPr>
          <a:xfrm>
            <a:off x="4844196" y="1180855"/>
            <a:ext cx="6333149" cy="2513135"/>
          </a:xfrm>
          <a:prstGeom prst="rect">
            <a:avLst/>
          </a:prstGeom>
          <a:ln>
            <a:solidFill>
              <a:schemeClr val="accent1"/>
            </a:solidFill>
          </a:ln>
        </p:spPr>
      </p:pic>
      <p:pic>
        <p:nvPicPr>
          <p:cNvPr id="4" name="Picture 3" descr="Screenshot continuation of the Log In page. The student’s account email address is displayed. A text box asks the student to enter their password. There is a button to “Log In,” or the student can select the hyperlink for “Forgot password.”">
            <a:extLst>
              <a:ext uri="{FF2B5EF4-FFF2-40B4-BE49-F238E27FC236}">
                <a16:creationId xmlns:a16="http://schemas.microsoft.com/office/drawing/2014/main" id="{1855CDEE-1CC0-FEAE-870A-70AC439F3873}"/>
              </a:ext>
            </a:extLst>
          </p:cNvPr>
          <p:cNvPicPr>
            <a:picLocks noChangeAspect="1"/>
          </p:cNvPicPr>
          <p:nvPr/>
        </p:nvPicPr>
        <p:blipFill>
          <a:blip r:embed="rId4"/>
          <a:stretch>
            <a:fillRect/>
          </a:stretch>
        </p:blipFill>
        <p:spPr>
          <a:xfrm>
            <a:off x="4840165" y="3974734"/>
            <a:ext cx="6331439" cy="2728303"/>
          </a:xfrm>
          <a:prstGeom prst="rect">
            <a:avLst/>
          </a:prstGeom>
          <a:ln>
            <a:solidFill>
              <a:schemeClr val="accent1"/>
            </a:solidFill>
          </a:ln>
        </p:spPr>
      </p:pic>
    </p:spTree>
    <p:extLst>
      <p:ext uri="{BB962C8B-B14F-4D97-AF65-F5344CB8AC3E}">
        <p14:creationId xmlns:p14="http://schemas.microsoft.com/office/powerpoint/2010/main" val="2851894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3364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On the account Dashboard, the student can see their most recent 2026–27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activity under the "My Activity" section. In this scenario, the student has a processed 2026–27 FAFSA form. To see further information about this application, the student selects the application and is taken to the "Details" page.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account Dashboard. The student’s current federal student loans and grants are listed under the “My Aid” header. Below that, under the “My Activity” header, the student’s current FAFSA form is listed along with the processing status of the form. A hyperlink allows the student to “View All Activity.”">
            <a:extLst>
              <a:ext uri="{FF2B5EF4-FFF2-40B4-BE49-F238E27FC236}">
                <a16:creationId xmlns:a16="http://schemas.microsoft.com/office/drawing/2014/main" id="{E8BF6CB8-58A6-23CC-974E-3486D73703AE}"/>
              </a:ext>
            </a:extLst>
          </p:cNvPr>
          <p:cNvPicPr>
            <a:picLocks noChangeAspect="1"/>
          </p:cNvPicPr>
          <p:nvPr/>
        </p:nvPicPr>
        <p:blipFill>
          <a:blip r:embed="rId3"/>
          <a:stretch>
            <a:fillRect/>
          </a:stretch>
        </p:blipFill>
        <p:spPr>
          <a:xfrm>
            <a:off x="5594651" y="1457232"/>
            <a:ext cx="5590023" cy="4218160"/>
          </a:xfrm>
          <a:prstGeom prst="rect">
            <a:avLst/>
          </a:prstGeom>
          <a:ln>
            <a:solidFill>
              <a:schemeClr val="accent1"/>
            </a:solidFill>
          </a:ln>
        </p:spPr>
      </p:pic>
    </p:spTree>
    <p:extLst>
      <p:ext uri="{BB962C8B-B14F-4D97-AF65-F5344CB8AC3E}">
        <p14:creationId xmlns:p14="http://schemas.microsoft.com/office/powerpoint/2010/main" val="287900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7" y="1729996"/>
            <a:ext cx="4555521" cy="37805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On the "Details" page, the student sees information related to their processed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(such as when it was started and processed), their FAFSA Submission Summary, and additional resources. Within the "Actions" menu, the student can select "Add or Remove Schools." Selecting this option will start a voluntary correction to update the selected schools.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AFSA Form: Details” page. The student’s FAFSA information is displayed, including their name, data release number, and submission number.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Make Corrections,” and “View FAFSA Submission Summary.”">
            <a:extLst>
              <a:ext uri="{FF2B5EF4-FFF2-40B4-BE49-F238E27FC236}">
                <a16:creationId xmlns:a16="http://schemas.microsoft.com/office/drawing/2014/main" id="{FFBD1794-6C92-AFA2-4179-C7C63F5C24D0}"/>
              </a:ext>
            </a:extLst>
          </p:cNvPr>
          <p:cNvPicPr>
            <a:picLocks noChangeAspect="1"/>
          </p:cNvPicPr>
          <p:nvPr/>
        </p:nvPicPr>
        <p:blipFill>
          <a:blip r:embed="rId3"/>
          <a:stretch>
            <a:fillRect/>
          </a:stretch>
        </p:blipFill>
        <p:spPr>
          <a:xfrm>
            <a:off x="5486776" y="1004740"/>
            <a:ext cx="5363635" cy="4848520"/>
          </a:xfrm>
          <a:prstGeom prst="rect">
            <a:avLst/>
          </a:prstGeom>
          <a:ln>
            <a:solidFill>
              <a:schemeClr val="accent1"/>
            </a:solidFill>
          </a:ln>
        </p:spPr>
      </p:pic>
    </p:spTree>
    <p:extLst>
      <p:ext uri="{BB962C8B-B14F-4D97-AF65-F5344CB8AC3E}">
        <p14:creationId xmlns:p14="http://schemas.microsoft.com/office/powerpoint/2010/main" val="275704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Details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58383" y="1711411"/>
            <a:ext cx="4568884"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Farther down the "Details" page, the student sees their invited contributor(s), selected school(s) and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submission history. In this scenario, the student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Add or Remove Schools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within the "Actions" menu to update the selected schools.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FAFSA Form: Details” page. Further down on the page, the student can find out information about scholarships and grants under “Next Steps.” They can also find their list of selected colleges out of the allotted 20, and they can view their FAFSA Submission History.">
            <a:extLst>
              <a:ext uri="{FF2B5EF4-FFF2-40B4-BE49-F238E27FC236}">
                <a16:creationId xmlns:a16="http://schemas.microsoft.com/office/drawing/2014/main" id="{1821490C-2E31-AD1E-4088-1323CAC6123B}"/>
              </a:ext>
            </a:extLst>
          </p:cNvPr>
          <p:cNvPicPr>
            <a:picLocks noChangeAspect="1"/>
          </p:cNvPicPr>
          <p:nvPr/>
        </p:nvPicPr>
        <p:blipFill>
          <a:blip r:embed="rId3"/>
          <a:stretch>
            <a:fillRect/>
          </a:stretch>
        </p:blipFill>
        <p:spPr>
          <a:xfrm>
            <a:off x="6096000" y="1463426"/>
            <a:ext cx="3585482" cy="5060689"/>
          </a:xfrm>
          <a:prstGeom prst="rect">
            <a:avLst/>
          </a:prstGeom>
          <a:ln>
            <a:solidFill>
              <a:schemeClr val="accent1"/>
            </a:solidFill>
          </a:ln>
        </p:spPr>
      </p:pic>
    </p:spTree>
    <p:extLst>
      <p:ext uri="{BB962C8B-B14F-4D97-AF65-F5344CB8AC3E}">
        <p14:creationId xmlns:p14="http://schemas.microsoft.com/office/powerpoint/2010/main" val="87557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a:t>
            </a:r>
            <a:r>
              <a:rPr lang="en-US" altLang="en-US" sz="3600" b="1" i="0" u="none" strike="noStrike" kern="1200" cap="none" spc="0" normalizeH="0" baseline="0" noProof="0">
                <a:ln>
                  <a:noFill/>
                </a:ln>
                <a:effectLst/>
                <a:uLnTx/>
                <a:uFillTx/>
                <a:latin typeface="Oswald"/>
              </a:rPr>
              <a:t>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620781" cy="46115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When the student starts a </a:t>
            </a:r>
            <a:r>
              <a:rPr kumimoji="0" lang="en-US" sz="1800" b="0" i="0" u="none" strike="noStrike" kern="1200" cap="none" spc="0" normalizeH="0" baseline="0" noProof="0">
                <a:ln>
                  <a:noFill/>
                </a:ln>
                <a:solidFill>
                  <a:srgbClr val="191918"/>
                </a:solidFill>
                <a:effectLst/>
                <a:uLnTx/>
                <a:uFillTx/>
                <a:latin typeface="Arial"/>
                <a:ea typeface="Calibri"/>
                <a:cs typeface="Arial"/>
              </a:rPr>
              <a:t>2026–27</a:t>
            </a:r>
            <a:r>
              <a:rPr kumimoji="0" lang="en-US" sz="1800" b="0" i="0" u="none" strike="noStrike" kern="1200" cap="none" spc="0" normalizeH="0" baseline="0" noProof="0">
                <a:ln>
                  <a:noFill/>
                </a:ln>
                <a:solidFill>
                  <a:srgbClr val="191918"/>
                </a:solidFill>
                <a:effectLst/>
                <a:uLnTx/>
                <a:uFillTx/>
                <a:latin typeface="Arial"/>
                <a:ea typeface="+mn-ea"/>
                <a:cs typeface="Arial"/>
              </a:rPr>
              <a:t>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correction, they are taken through the FAFSA correction onboarding process. A correction should only be submitted if critical information was missing, the form contains incorrect information, the student needs to update the selected school(s), and/or a financial aid administrator requested a correction. The student selects "Add or Remove Schools" to begin the correction.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A button at the bottom of the page allows the student to “Add or Remove Schools.”">
            <a:extLst>
              <a:ext uri="{FF2B5EF4-FFF2-40B4-BE49-F238E27FC236}">
                <a16:creationId xmlns:a16="http://schemas.microsoft.com/office/drawing/2014/main" id="{EAEC1401-1A0D-13B4-F83E-324D3DAECDC4}"/>
              </a:ext>
            </a:extLst>
          </p:cNvPr>
          <p:cNvPicPr>
            <a:picLocks noChangeAspect="1"/>
          </p:cNvPicPr>
          <p:nvPr/>
        </p:nvPicPr>
        <p:blipFill>
          <a:blip r:embed="rId3"/>
          <a:stretch>
            <a:fillRect/>
          </a:stretch>
        </p:blipFill>
        <p:spPr>
          <a:xfrm>
            <a:off x="5499462" y="2050753"/>
            <a:ext cx="6513603" cy="3468975"/>
          </a:xfrm>
          <a:prstGeom prst="rect">
            <a:avLst/>
          </a:prstGeom>
          <a:ln>
            <a:solidFill>
              <a:schemeClr val="accent1"/>
            </a:solidFill>
          </a:ln>
        </p:spPr>
      </p:pic>
    </p:spTree>
    <p:extLst>
      <p:ext uri="{BB962C8B-B14F-4D97-AF65-F5344CB8AC3E}">
        <p14:creationId xmlns:p14="http://schemas.microsoft.com/office/powerpoint/2010/main" val="2322249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 and Career Schools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56517" y="1717236"/>
            <a:ext cx="4557740"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student can view which college(s), career school(s), and/or trade school(s) they selected in their processed application. If the student has not selected 20 schools, they have the option to search and select more schools, and, in some states, </a:t>
            </a: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has the option to reorder the list of selected schools</a:t>
            </a:r>
            <a:r>
              <a:rPr kumimoji="0" lang="en-US" sz="1800" b="0" i="0" u="none" strike="noStrike" kern="1200" cap="none" spc="0" normalizeH="0" baseline="0" noProof="0">
                <a:ln>
                  <a:noFill/>
                </a:ln>
                <a:solidFill>
                  <a:srgbClr val="191918"/>
                </a:solidFill>
                <a:effectLst/>
                <a:uLnTx/>
                <a:uFillTx/>
                <a:latin typeface="Arial"/>
                <a:ea typeface="+mn-ea"/>
                <a:cs typeface="Arial"/>
              </a:rPr>
              <a:t>. In this scenario, the student wants to remove a previously selected school and add new ones. The student selects "Remove" for the listed school(s).</a:t>
            </a:r>
            <a:endParaRPr kumimoji="0" lang="en-US" sz="1600" b="0" i="0" u="none" strike="noStrike" kern="1200" cap="none" spc="0" normalizeH="0" baseline="0" noProof="0">
              <a:ln>
                <a:noFill/>
              </a:ln>
              <a:solidFill>
                <a:srgbClr val="191918"/>
              </a:solidFill>
              <a:effectLst/>
              <a:highlight>
                <a:srgbClr val="FFFF00"/>
              </a:highlight>
              <a:uLnTx/>
              <a:uFillTx/>
              <a:latin typeface="Arial"/>
              <a:ea typeface="+mn-ea"/>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Selected Colleges and Career Schools” section. A list of the schools selected by the student is displayed. The student can select “Remove” or “View Information” hyperlinks for each school. After reviewing, the student can select the hyperlink for “Search and Select More Schools” or the button to “Continue.”">
            <a:extLst>
              <a:ext uri="{FF2B5EF4-FFF2-40B4-BE49-F238E27FC236}">
                <a16:creationId xmlns:a16="http://schemas.microsoft.com/office/drawing/2014/main" id="{BA0E861C-5AF6-65D7-6932-B23C3F38BBCE}"/>
              </a:ext>
            </a:extLst>
          </p:cNvPr>
          <p:cNvPicPr>
            <a:picLocks noChangeAspect="1"/>
          </p:cNvPicPr>
          <p:nvPr/>
        </p:nvPicPr>
        <p:blipFill>
          <a:blip r:embed="rId3"/>
          <a:stretch>
            <a:fillRect/>
          </a:stretch>
        </p:blipFill>
        <p:spPr>
          <a:xfrm>
            <a:off x="5741682" y="1678503"/>
            <a:ext cx="5341104" cy="4398168"/>
          </a:xfrm>
          <a:prstGeom prst="rect">
            <a:avLst/>
          </a:prstGeom>
          <a:ln>
            <a:solidFill>
              <a:schemeClr val="accent1"/>
            </a:solidFill>
          </a:ln>
        </p:spPr>
      </p:pic>
    </p:spTree>
    <p:extLst>
      <p:ext uri="{BB962C8B-B14F-4D97-AF65-F5344CB8AC3E}">
        <p14:creationId xmlns:p14="http://schemas.microsoft.com/office/powerpoint/2010/main" val="213525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5" y="1730529"/>
            <a:ext cx="4895415"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After removing the school(s), the student selects "Search and Select More Schools" on the previous page and is taken to the “Colleges” search page. The student is asked to search for the college(s), career school(s), and/or trade school(s) they would like to receive the student’s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information. The student searches for a school by entering a state and a city and/or school name. </a:t>
            </a:r>
            <a:endParaRPr kumimoji="0" lang="en-US" sz="1500" b="0" i="0" u="none" strike="noStrike" kern="1200" cap="none" spc="0" normalizeH="0" baseline="0" noProof="0">
              <a:ln>
                <a:noFill/>
              </a:ln>
              <a:solidFill>
                <a:srgbClr val="191918"/>
              </a:solidFill>
              <a:effectLst/>
              <a:uLnTx/>
              <a:uFillTx/>
              <a:latin typeface="Arial"/>
              <a:ea typeface="+mn-ea"/>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Selected Colleges and Career Schools” section. No schools are displayed, the result of the student selecting “Remove.” The student can enter the state, city, and name of a school in the text boxes and then select the “Search” button to begin adding new schools.">
            <a:extLst>
              <a:ext uri="{FF2B5EF4-FFF2-40B4-BE49-F238E27FC236}">
                <a16:creationId xmlns:a16="http://schemas.microsoft.com/office/drawing/2014/main" id="{40AF32BF-FD72-9A43-EFD6-C1400EC94287}"/>
              </a:ext>
            </a:extLst>
          </p:cNvPr>
          <p:cNvPicPr>
            <a:picLocks noChangeAspect="1"/>
          </p:cNvPicPr>
          <p:nvPr/>
        </p:nvPicPr>
        <p:blipFill>
          <a:blip r:embed="rId3"/>
          <a:stretch>
            <a:fillRect/>
          </a:stretch>
        </p:blipFill>
        <p:spPr>
          <a:xfrm>
            <a:off x="6005282" y="1730529"/>
            <a:ext cx="4895415" cy="4270088"/>
          </a:xfrm>
          <a:prstGeom prst="rect">
            <a:avLst/>
          </a:prstGeom>
          <a:ln>
            <a:solidFill>
              <a:srgbClr val="0070C0"/>
            </a:solidFill>
          </a:ln>
        </p:spPr>
      </p:pic>
    </p:spTree>
    <p:extLst>
      <p:ext uri="{BB962C8B-B14F-4D97-AF65-F5344CB8AC3E}">
        <p14:creationId xmlns:p14="http://schemas.microsoft.com/office/powerpoint/2010/main" val="1470629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College Search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82DFB0D-F346-436B-1263-44EC6E8CB0AE}"/>
              </a:ext>
            </a:extLst>
          </p:cNvPr>
          <p:cNvSpPr txBox="1"/>
          <p:nvPr/>
        </p:nvSpPr>
        <p:spPr>
          <a:xfrm>
            <a:off x="705285" y="1730529"/>
            <a:ext cx="4154391"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After entering a school’s state and city and/or school name and selecting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Search,</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 the student selects the correct school(s) from the search results. Students can send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 information to a maximum of 20 schools.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Selected Colleges and Career Schools” section. A list of schools is displayed, the results of using the search function. Beside each school, there is a “Select” button for the student to select the correct school. A notification along the bottom informs the student how many schools out of the maximum of 20 are currently selected.">
            <a:extLst>
              <a:ext uri="{FF2B5EF4-FFF2-40B4-BE49-F238E27FC236}">
                <a16:creationId xmlns:a16="http://schemas.microsoft.com/office/drawing/2014/main" id="{6F9C8736-9BB9-047B-F207-559BA385898F}"/>
              </a:ext>
            </a:extLst>
          </p:cNvPr>
          <p:cNvPicPr>
            <a:picLocks noChangeAspect="1"/>
          </p:cNvPicPr>
          <p:nvPr/>
        </p:nvPicPr>
        <p:blipFill>
          <a:blip r:embed="rId3"/>
          <a:stretch>
            <a:fillRect/>
          </a:stretch>
        </p:blipFill>
        <p:spPr>
          <a:xfrm>
            <a:off x="6229935" y="1322823"/>
            <a:ext cx="3132728" cy="5109530"/>
          </a:xfrm>
          <a:prstGeom prst="rect">
            <a:avLst/>
          </a:prstGeom>
          <a:ln>
            <a:solidFill>
              <a:srgbClr val="0070C0"/>
            </a:solidFill>
          </a:ln>
        </p:spPr>
      </p:pic>
    </p:spTree>
    <p:extLst>
      <p:ext uri="{BB962C8B-B14F-4D97-AF65-F5344CB8AC3E}">
        <p14:creationId xmlns:p14="http://schemas.microsoft.com/office/powerpoint/2010/main" val="3475830465"/>
      </p:ext>
    </p:extLst>
  </p:cSld>
  <p:clrMapOvr>
    <a:masterClrMapping/>
  </p:clrMapOvr>
</p:sld>
</file>

<file path=ppt/theme/theme1.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91B1D084A557448FC56A77ADC0BF88" ma:contentTypeVersion="18" ma:contentTypeDescription="Create a new document." ma:contentTypeScope="" ma:versionID="1d185f02d2e6519f68934e6901e99581">
  <xsd:schema xmlns:xsd="http://www.w3.org/2001/XMLSchema" xmlns:xs="http://www.w3.org/2001/XMLSchema" xmlns:p="http://schemas.microsoft.com/office/2006/metadata/properties" xmlns:ns2="45a2e03d-0201-430e-9c58-e9be37fb9321" xmlns:ns3="66f1e88c-ac94-4ee2-a8c7-ac0b605cfc36" xmlns:ns4="d640ad59-e63e-470f-b2a1-3bef7f55cfe7" targetNamespace="http://schemas.microsoft.com/office/2006/metadata/properties" ma:root="true" ma:fieldsID="2cf396b5333184e55cb1de398ebcd227" ns2:_="" ns3:_="" ns4:_="">
    <xsd:import namespace="45a2e03d-0201-430e-9c58-e9be37fb9321"/>
    <xsd:import namespace="66f1e88c-ac94-4ee2-a8c7-ac0b605cfc36"/>
    <xsd:import namespace="d640ad59-e63e-470f-b2a1-3bef7f55c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2e03d-0201-430e-9c58-e9be37fb93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1e88c-ac94-4ee2-a8c7-ac0b605cf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bfc800-c219-4b63-b7ef-1c72e33d9f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40ad59-e63e-470f-b2a1-3bef7f55cf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2c8d641-bf8e-421e-9c36-a05bb81e2731}" ma:internalName="TaxCatchAll" ma:showField="CatchAllData" ma:web="d640ad59-e63e-470f-b2a1-3bef7f55c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f1e88c-ac94-4ee2-a8c7-ac0b605cfc36">
      <Terms xmlns="http://schemas.microsoft.com/office/infopath/2007/PartnerControls"/>
    </lcf76f155ced4ddcb4097134ff3c332f>
    <TaxCatchAll xmlns="d640ad59-e63e-470f-b2a1-3bef7f55cfe7" xsi:nil="true"/>
  </documentManagement>
</p:properties>
</file>

<file path=customXml/itemProps1.xml><?xml version="1.0" encoding="utf-8"?>
<ds:datastoreItem xmlns:ds="http://schemas.openxmlformats.org/officeDocument/2006/customXml" ds:itemID="{5B295837-1E39-4AE4-97E2-F04A21B2951B}"/>
</file>

<file path=customXml/itemProps2.xml><?xml version="1.0" encoding="utf-8"?>
<ds:datastoreItem xmlns:ds="http://schemas.openxmlformats.org/officeDocument/2006/customXml" ds:itemID="{9D88CE84-3945-4F07-A5F0-CF9B1E0D79C9}"/>
</file>

<file path=customXml/itemProps3.xml><?xml version="1.0" encoding="utf-8"?>
<ds:datastoreItem xmlns:ds="http://schemas.openxmlformats.org/officeDocument/2006/customXml" ds:itemID="{AEE9C053-9925-4490-8DF1-500F94CAACA4}"/>
</file>

<file path=docProps/app.xml><?xml version="1.0" encoding="utf-8"?>
<Properties xmlns="http://schemas.openxmlformats.org/officeDocument/2006/extended-properties" xmlns:vt="http://schemas.openxmlformats.org/officeDocument/2006/docPropsVTypes">
  <TotalTime>0</TotalTime>
  <Words>850</Words>
  <Application>Microsoft Office PowerPoint</Application>
  <PresentationFormat>Widescreen</PresentationFormat>
  <Paragraphs>55</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Cambria</vt:lpstr>
      <vt:lpstr>Oswald</vt:lpstr>
      <vt:lpstr>Roboto</vt:lpstr>
      <vt:lpstr>1_Office Theme</vt:lpstr>
      <vt:lpstr>Student Adds Schools to FAFSA® Form</vt:lpstr>
      <vt:lpstr>Add Schools: Log-in</vt:lpstr>
      <vt:lpstr>Add Schools: Dashboard</vt:lpstr>
      <vt:lpstr>Add Schools: Details</vt:lpstr>
      <vt:lpstr>Add Schools: Details (Continued)</vt:lpstr>
      <vt:lpstr>Add Schools: Onboarding</vt:lpstr>
      <vt:lpstr>Add Schools: Selected Colleges and Career Schools</vt:lpstr>
      <vt:lpstr>Add Schools: College Search</vt:lpstr>
      <vt:lpstr>Add Schools: College Search (Continued)</vt:lpstr>
      <vt:lpstr>Add Schools: Review Selected Schools</vt:lpstr>
      <vt:lpstr>Add Schools: Review Changes Page </vt:lpstr>
      <vt:lpstr>Add Schools: Sign and Submit Changes to the FAFSA® Form </vt:lpstr>
      <vt:lpstr>Add Schools: Sign and Submit Changes to the FAFSA® Form (Continued)</vt:lpstr>
      <vt:lpstr>Add Schools: Confirmation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MorraLee Keller</dc:creator>
  <cp:lastModifiedBy>MorraLee Keller</cp:lastModifiedBy>
  <cp:revision>1</cp:revision>
  <dcterms:created xsi:type="dcterms:W3CDTF">2025-08-12T18:37:12Z</dcterms:created>
  <dcterms:modified xsi:type="dcterms:W3CDTF">2025-08-12T18:38:08Z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0x0101005B91B1D084A557448FC56A77ADC0BF88</vt:lpwstr>
  </property>
</Properties>
</file>